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9"/>
  </p:notesMasterIdLst>
  <p:handoutMasterIdLst>
    <p:handoutMasterId r:id="rId70"/>
  </p:handoutMasterIdLst>
  <p:sldIdLst>
    <p:sldId id="626" r:id="rId2"/>
    <p:sldId id="583" r:id="rId3"/>
    <p:sldId id="584" r:id="rId4"/>
    <p:sldId id="586" r:id="rId5"/>
    <p:sldId id="587" r:id="rId6"/>
    <p:sldId id="588" r:id="rId7"/>
    <p:sldId id="590" r:id="rId8"/>
    <p:sldId id="591" r:id="rId9"/>
    <p:sldId id="592" r:id="rId10"/>
    <p:sldId id="593" r:id="rId11"/>
    <p:sldId id="594" r:id="rId12"/>
    <p:sldId id="595"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4" r:id="rId41"/>
    <p:sldId id="628" r:id="rId42"/>
    <p:sldId id="630" r:id="rId43"/>
    <p:sldId id="631" r:id="rId44"/>
    <p:sldId id="632" r:id="rId45"/>
    <p:sldId id="633" r:id="rId46"/>
    <p:sldId id="634" r:id="rId47"/>
    <p:sldId id="635" r:id="rId48"/>
    <p:sldId id="636" r:id="rId49"/>
    <p:sldId id="637" r:id="rId50"/>
    <p:sldId id="638" r:id="rId51"/>
    <p:sldId id="639" r:id="rId52"/>
    <p:sldId id="640" r:id="rId53"/>
    <p:sldId id="641" r:id="rId54"/>
    <p:sldId id="642" r:id="rId55"/>
    <p:sldId id="643" r:id="rId56"/>
    <p:sldId id="644" r:id="rId57"/>
    <p:sldId id="645" r:id="rId58"/>
    <p:sldId id="646" r:id="rId59"/>
    <p:sldId id="647" r:id="rId60"/>
    <p:sldId id="648" r:id="rId61"/>
    <p:sldId id="649" r:id="rId62"/>
    <p:sldId id="650" r:id="rId63"/>
    <p:sldId id="651" r:id="rId64"/>
    <p:sldId id="652" r:id="rId65"/>
    <p:sldId id="653" r:id="rId66"/>
    <p:sldId id="654" r:id="rId67"/>
    <p:sldId id="65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8" autoAdjust="0"/>
    <p:restoredTop sz="84272" autoAdjust="0"/>
  </p:normalViewPr>
  <p:slideViewPr>
    <p:cSldViewPr>
      <p:cViewPr varScale="1">
        <p:scale>
          <a:sx n="99" d="100"/>
          <a:sy n="99" d="100"/>
        </p:scale>
        <p:origin x="208"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1" Type="http://schemas.openxmlformats.org/officeDocument/2006/relationships/image" Target="../media/image106.png"/><Relationship Id="rId2" Type="http://schemas.openxmlformats.org/officeDocument/2006/relationships/image" Target="../media/image10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b="1" dirty="0" smtClean="0"/>
          </a:p>
          <a:p>
            <a:r>
              <a:rPr lang="en-US" b="1" dirty="0" smtClean="0"/>
              <a:t>For linear classification, we have a separating hyperplane. </a:t>
            </a:r>
            <a:r>
              <a:rPr lang="en-US" b="1" baseline="0" dirty="0" smtClean="0"/>
              <a:t> Separation is orthogonal to w.  ((Draw this at a right angle to w)).  Everything on the same side as w is the positive class  Everything on the other side is the negative class. </a:t>
            </a:r>
            <a:endParaRPr lang="en-US" b="1" dirty="0" smtClean="0"/>
          </a:p>
          <a:p>
            <a:r>
              <a:rPr lang="en-US" b="1" dirty="0" smtClean="0"/>
              <a:t>For x2, the angle between w</a:t>
            </a:r>
            <a:r>
              <a:rPr lang="en-US" b="1" baseline="0" dirty="0" smtClean="0"/>
              <a:t> and f(x2) &gt; 90 degrees, so it is negative.</a:t>
            </a:r>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If we compute the inner product</a:t>
            </a:r>
            <a:r>
              <a:rPr lang="en-US" b="1" baseline="0" dirty="0" smtClean="0"/>
              <a:t> then we’ll get a negative class when the angle is &gt; 90 degrees like f(x_2).  </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move the decision boundary</a:t>
            </a:r>
            <a:r>
              <a:rPr lang="en-US" baseline="0" dirty="0" smtClean="0"/>
              <a:t> so that the decisions are usually correct. </a:t>
            </a:r>
          </a:p>
          <a:p>
            <a:endParaRPr lang="en-US" baseline="0" dirty="0" smtClean="0"/>
          </a:p>
          <a:p>
            <a:r>
              <a:rPr lang="en-US" dirty="0" smtClean="0"/>
              <a:t>2d:</a:t>
            </a:r>
            <a:r>
              <a:rPr lang="en-US" baseline="0" dirty="0" smtClean="0"/>
              <a:t> line</a:t>
            </a:r>
          </a:p>
          <a:p>
            <a:r>
              <a:rPr lang="en-US" baseline="0" dirty="0" smtClean="0"/>
              <a:t>3d: plane</a:t>
            </a:r>
          </a:p>
          <a:p>
            <a:r>
              <a:rPr lang="en-US" baseline="0" dirty="0" smtClean="0"/>
              <a:t>Many-d: hyperplane.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 2-dim</a:t>
            </a:r>
            <a:r>
              <a:rPr lang="en-US" baseline="0" dirty="0" smtClean="0"/>
              <a:t> example to give some intuition. </a:t>
            </a:r>
          </a:p>
          <a:p>
            <a:r>
              <a:rPr lang="en-US" baseline="0" dirty="0" smtClean="0"/>
              <a:t>Let’s say our weight vector looks like this.</a:t>
            </a:r>
          </a:p>
          <a:p>
            <a:r>
              <a:rPr lang="en-US" baseline="0" dirty="0" smtClean="0"/>
              <a:t>We want to find the set of points where w*f(x) = 0.  That’s the boundary. </a:t>
            </a:r>
          </a:p>
          <a:p>
            <a:r>
              <a:rPr lang="en-US" baseline="0" dirty="0" smtClean="0"/>
              <a:t>Here’s the point for free, money ((draw point) ).</a:t>
            </a:r>
          </a:p>
          <a:p>
            <a:r>
              <a:rPr lang="en-US" baseline="0" dirty="0" smtClean="0"/>
              <a:t>What does the bias term do?  It allows us to shift the boundary away from the origin.  In this case the Bias is -3.  So w*</a:t>
            </a:r>
            <a:r>
              <a:rPr lang="en-US" baseline="0" dirty="0" err="1" smtClean="0"/>
              <a:t>featrures</a:t>
            </a:r>
            <a:r>
              <a:rPr lang="en-US" baseline="0" dirty="0" smtClean="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49</a:t>
            </a:fld>
            <a:endParaRPr lang="en-US"/>
          </a:p>
        </p:txBody>
      </p:sp>
    </p:spTree>
    <p:extLst>
      <p:ext uri="{BB962C8B-B14F-4D97-AF65-F5344CB8AC3E}">
        <p14:creationId xmlns:p14="http://schemas.microsoft.com/office/powerpoint/2010/main" val="167120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Loop through</a:t>
            </a:r>
            <a:r>
              <a:rPr lang="en-US" baseline="0" dirty="0" smtClean="0"/>
              <a:t> every training example.  </a:t>
            </a:r>
          </a:p>
          <a:p>
            <a:r>
              <a:rPr lang="en-US" baseline="0" dirty="0" smtClean="0"/>
              <a:t>  Try to classify that point with the current weights.</a:t>
            </a:r>
          </a:p>
          <a:p>
            <a:r>
              <a:rPr lang="en-US" baseline="0" dirty="0" smtClean="0"/>
              <a:t>  If the prediction is correct (e.g. y = y*) then you don’t make any change.</a:t>
            </a:r>
          </a:p>
          <a:p>
            <a:r>
              <a:rPr lang="en-US" baseline="0" dirty="0" smtClean="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smtClean="0"/>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51</a:t>
            </a:fld>
            <a:endParaRPr lang="en-US" smtClean="0"/>
          </a:p>
        </p:txBody>
      </p:sp>
    </p:spTree>
    <p:extLst>
      <p:ext uri="{BB962C8B-B14F-4D97-AF65-F5344CB8AC3E}">
        <p14:creationId xmlns:p14="http://schemas.microsoft.com/office/powerpoint/2010/main" val="123098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 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52</a:t>
            </a:fld>
            <a:endParaRPr lang="en-US" smtClean="0"/>
          </a:p>
        </p:txBody>
      </p:sp>
    </p:spTree>
    <p:extLst>
      <p:ext uri="{BB962C8B-B14F-4D97-AF65-F5344CB8AC3E}">
        <p14:creationId xmlns:p14="http://schemas.microsoft.com/office/powerpoint/2010/main" val="3431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perceptron in action.  </a:t>
            </a:r>
          </a:p>
          <a:p>
            <a:r>
              <a:rPr lang="en-US" dirty="0" smtClean="0"/>
              <a:t>Initially we have the weight vector with this hyperplane as its decision boundary.</a:t>
            </a:r>
          </a:p>
          <a:p>
            <a:r>
              <a:rPr lang="en-US" dirty="0" smtClean="0"/>
              <a:t>We have a negative point that we get wrong, so we shift the decision</a:t>
            </a:r>
            <a:r>
              <a:rPr lang="en-US" baseline="0" dirty="0" smtClean="0"/>
              <a:t> boundary.  At first we do this way too much.</a:t>
            </a:r>
          </a:p>
          <a:p>
            <a:r>
              <a:rPr lang="en-US" baseline="0" dirty="0" smtClean="0"/>
              <a:t>Next we get another example, which we get wrong.  We nudge again way too much (this has to do with learning rate, which we’ll get to later).</a:t>
            </a:r>
          </a:p>
          <a:p>
            <a:r>
              <a:rPr lang="en-US" baseline="0" dirty="0" smtClean="0"/>
              <a:t>Eventually it lands here.</a:t>
            </a:r>
          </a:p>
          <a:p>
            <a:r>
              <a:rPr lang="en-US" baseline="0" dirty="0" smtClean="0"/>
              <a:t>If your data is separable (there exists a hyperplane that separates your cases), then the perceptron will find a decision boundary that gets </a:t>
            </a:r>
            <a:r>
              <a:rPr lang="en-US" baseline="0" dirty="0" err="1" smtClean="0"/>
              <a:t>everythign</a:t>
            </a:r>
            <a:r>
              <a:rPr lang="en-US" baseline="0" dirty="0" smtClean="0"/>
              <a:t> right.</a:t>
            </a:r>
          </a:p>
          <a:p>
            <a:r>
              <a:rPr lang="en-US" baseline="0" dirty="0" smtClean="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a:t>
            </a:r>
            <a:r>
              <a:rPr lang="en-US" smtClean="0"/>
              <a:t>need to do </a:t>
            </a:r>
            <a:r>
              <a:rPr lang="en-US" dirty="0" smtClean="0"/>
              <a:t>at most this many passes.</a:t>
            </a:r>
          </a:p>
          <a:p>
            <a:r>
              <a:rPr lang="en-US" dirty="0" smtClean="0"/>
              <a:t>K is the number of</a:t>
            </a:r>
            <a:r>
              <a:rPr lang="en-US" baseline="0" dirty="0" smtClean="0"/>
              <a:t> features.  The more features that you have the longer it will take to converge.</a:t>
            </a:r>
          </a:p>
          <a:p>
            <a:r>
              <a:rPr lang="en-US" baseline="0" dirty="0" smtClean="0"/>
              <a:t>Delta squared is the margin.  If you have a </a:t>
            </a:r>
            <a:r>
              <a:rPr lang="en-US" sz="1200" dirty="0" smtClean="0"/>
              <a:t>separable </a:t>
            </a:r>
            <a:r>
              <a:rPr lang="en-US" baseline="0" dirty="0" smtClean="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16</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smtClean="0"/>
              <a:t>The plus one gives us some margin.</a:t>
            </a:r>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solve the problem.</a:t>
            </a:r>
          </a:p>
          <a:p>
            <a:r>
              <a:rPr lang="en-US" dirty="0" smtClean="0"/>
              <a:t>We have</a:t>
            </a:r>
            <a:r>
              <a:rPr lang="en-US" baseline="0" dirty="0" smtClean="0"/>
              <a:t> a mistake.  We predicted y, we should have predicted y*.  We need to find the Tau to see how much we should adjust the weights for the current </a:t>
            </a:r>
            <a:r>
              <a:rPr lang="en-US" baseline="0" dirty="0" err="1" smtClean="0"/>
              <a:t>intput</a:t>
            </a:r>
            <a:r>
              <a:rPr lang="en-US" baseline="0" dirty="0" smtClean="0"/>
              <a:t> item.</a:t>
            </a:r>
          </a:p>
          <a:p>
            <a:endParaRPr lang="en-US" baseline="0" dirty="0" smtClean="0"/>
          </a:p>
          <a:p>
            <a:r>
              <a:rPr lang="en-US" baseline="0" dirty="0" smtClean="0"/>
              <a:t>So here’s the decision problem.  (two equations from previous slide).  The problem doesn’t say that it has to be the same as the thing on the left.</a:t>
            </a:r>
          </a:p>
          <a:p>
            <a:endParaRPr lang="en-US" baseline="0" dirty="0" smtClean="0"/>
          </a:p>
          <a:p>
            <a:r>
              <a:rPr lang="en-US" baseline="0" dirty="0" smtClean="0"/>
              <a:t>If all the thing we care about is y and y*, then only the weight vectors for those two will change.  So we don’t have to pay attention to weights for all the other classes.</a:t>
            </a:r>
          </a:p>
          <a:p>
            <a:r>
              <a:rPr lang="en-US" baseline="0" dirty="0" smtClean="0"/>
              <a:t>The minimal way to change them is by adding some scaled version of f(x).  Anything else that you add, is going to make the change bigger without affecting these decisions.</a:t>
            </a:r>
          </a:p>
          <a:p>
            <a:endParaRPr lang="en-US" baseline="0" dirty="0" smtClean="0"/>
          </a:p>
          <a:p>
            <a:r>
              <a:rPr lang="en-US" baseline="0" dirty="0" smtClean="0"/>
              <a:t>Therefore we get this new optimization problem.  Min Tau.</a:t>
            </a:r>
          </a:p>
          <a:p>
            <a:r>
              <a:rPr lang="en-US" baseline="0" dirty="0" smtClean="0"/>
              <a:t>If we just minimized Tau, it would be Tau = 0.  We need the same constraint as before.</a:t>
            </a:r>
          </a:p>
          <a:p>
            <a:r>
              <a:rPr lang="en-US" baseline="0" dirty="0" smtClean="0"/>
              <a:t>That’s a linear constraint in tau.  So Tau has to be bigger than something.  We get the value of Tau where the  value of the second item holds true with </a:t>
            </a:r>
            <a:r>
              <a:rPr lang="en-US" baseline="0" dirty="0" err="1" smtClean="0"/>
              <a:t>equlity</a:t>
            </a:r>
            <a:r>
              <a:rPr lang="en-US" baseline="0" dirty="0" smtClean="0"/>
              <a:t>.</a:t>
            </a:r>
          </a:p>
          <a:p>
            <a:endParaRPr lang="en-US" baseline="0" dirty="0" smtClean="0"/>
          </a:p>
          <a:p>
            <a:r>
              <a:rPr lang="en-US" baseline="0" dirty="0" smtClean="0"/>
              <a:t>That’s our closed form calculation.  Here.(3</a:t>
            </a:r>
            <a:r>
              <a:rPr lang="en-US" baseline="30000" dirty="0" smtClean="0"/>
              <a:t>rd</a:t>
            </a:r>
            <a:r>
              <a:rPr lang="en-US" baseline="0" dirty="0" smtClean="0"/>
              <a:t> part).  Plugging in the updates from the box in the upper </a:t>
            </a:r>
            <a:r>
              <a:rPr lang="en-US" baseline="0" dirty="0" err="1" smtClean="0"/>
              <a:t>righthand</a:t>
            </a:r>
            <a:r>
              <a:rPr lang="en-US" baseline="0" dirty="0" smtClean="0"/>
              <a:t> corner.</a:t>
            </a:r>
          </a:p>
          <a:p>
            <a:r>
              <a:rPr lang="en-US" baseline="0" dirty="0" smtClean="0"/>
              <a:t>The </a:t>
            </a:r>
            <a:r>
              <a:rPr lang="en-US" baseline="0" smtClean="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63</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65</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extLst>
      <p:ext uri="{BB962C8B-B14F-4D97-AF65-F5344CB8AC3E}">
        <p14:creationId xmlns:p14="http://schemas.microsoft.com/office/powerpoint/2010/main" val="120131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Write out the probability</a:t>
            </a:r>
            <a:r>
              <a:rPr lang="en-US" baseline="0" dirty="0" smtClean="0"/>
              <a:t> of the data with Theta1 with p_{Theta1}(r) = 2/3 and P_{Theta1}(b) = 1/3 versus Theta2 p_{Theta2}(r) = 1/2 and P_{Theta2}(b) = ½.</a:t>
            </a:r>
          </a:p>
          <a:p>
            <a:endParaRPr lang="en-US" baseline="0" dirty="0" smtClean="0"/>
          </a:p>
          <a:p>
            <a:r>
              <a:rPr lang="en-US" baseline="0" dirty="0" smtClean="0"/>
              <a:t>Theta 1 = 0.1481</a:t>
            </a:r>
          </a:p>
          <a:p>
            <a:r>
              <a:rPr lang="en-US" baseline="0" dirty="0" smtClean="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31</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38</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2d:</a:t>
            </a:r>
            <a:r>
              <a:rPr lang="en-US" baseline="0" dirty="0" smtClean="0"/>
              <a:t> line</a:t>
            </a:r>
          </a:p>
          <a:p>
            <a:r>
              <a:rPr lang="en-US" baseline="0" dirty="0" smtClean="0"/>
              <a:t>3d: plane</a:t>
            </a:r>
          </a:p>
          <a:p>
            <a:r>
              <a:rPr lang="en-US" baseline="0" dirty="0" smtClean="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146349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p>
          <a:p>
            <a:endParaRPr lang="en-US" baseline="0" dirty="0" smtClean="0"/>
          </a:p>
          <a:p>
            <a:r>
              <a:rPr lang="en-US" baseline="0" dirty="0" smtClean="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81821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slideLayout" Target="../slideLayouts/slideLayout2.xml"/><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14.xml"/><Relationship Id="rId2" Type="http://schemas.openxmlformats.org/officeDocument/2006/relationships/tags" Target="../tags/tag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tags" Target="../tags/tag18.xml"/><Relationship Id="rId2" Type="http://schemas.openxmlformats.org/officeDocument/2006/relationships/tags" Target="../tags/tag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9" Type="http://schemas.openxmlformats.org/officeDocument/2006/relationships/tags" Target="../tags/tag30.xml"/><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33.png"/><Relationship Id="rId10" Type="http://schemas.openxmlformats.org/officeDocument/2006/relationships/tags" Target="../tags/tag31.xml"/><Relationship Id="rId11" Type="http://schemas.openxmlformats.org/officeDocument/2006/relationships/tags" Target="../tags/tag32.xml"/><Relationship Id="rId12" Type="http://schemas.openxmlformats.org/officeDocument/2006/relationships/tags" Target="../tags/tag33.xml"/><Relationship Id="rId13" Type="http://schemas.openxmlformats.org/officeDocument/2006/relationships/slideLayout" Target="../slideLayouts/slideLayout2.xml"/><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3.png"/><Relationship Id="rId1" Type="http://schemas.openxmlformats.org/officeDocument/2006/relationships/tags" Target="../tags/tag34.xml"/><Relationship Id="rId2" Type="http://schemas.openxmlformats.org/officeDocument/2006/relationships/tags" Target="../tags/tag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tags" Target="../tags/tag36.xml"/><Relationship Id="rId2"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tags" Target="../tags/tag39.xml"/><Relationship Id="rId2" Type="http://schemas.openxmlformats.org/officeDocument/2006/relationships/tags" Target="../tags/tag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slideLayout" Target="../slideLayouts/slideLayout2.xml"/><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tags" Target="../tags/tag42.xml"/><Relationship Id="rId2" Type="http://schemas.openxmlformats.org/officeDocument/2006/relationships/tags" Target="../tags/tag43.xml"/></Relationships>
</file>

<file path=ppt/slides/_rels/slide29.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slideLayout" Target="../slideLayouts/slideLayout2.xml"/><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tags" Target="../tags/tag46.xml"/><Relationship Id="rId2" Type="http://schemas.openxmlformats.org/officeDocument/2006/relationships/tags" Target="../tags/tag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34.png"/><Relationship Id="rId1" Type="http://schemas.openxmlformats.org/officeDocument/2006/relationships/tags" Target="../tags/tag52.xml"/><Relationship Id="rId2" Type="http://schemas.openxmlformats.org/officeDocument/2006/relationships/tags" Target="../tags/tag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3.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slideLayout" Target="../slideLayouts/slideLayout2.xml"/><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71.png"/><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tags" Target="../tags/tag64.xml"/><Relationship Id="rId7" Type="http://schemas.openxmlformats.org/officeDocument/2006/relationships/tags" Target="../tags/tag65.xml"/><Relationship Id="rId8" Type="http://schemas.openxmlformats.org/officeDocument/2006/relationships/slideLayout" Target="../slideLayouts/slideLayout2.xml"/><Relationship Id="rId9" Type="http://schemas.openxmlformats.org/officeDocument/2006/relationships/notesSlide" Target="../notesSlides/notesSlide6.xml"/><Relationship Id="rId10"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6.png"/><Relationship Id="rId1" Type="http://schemas.openxmlformats.org/officeDocument/2006/relationships/tags" Target="../tags/tag66.xml"/><Relationship Id="rId2" Type="http://schemas.openxmlformats.org/officeDocument/2006/relationships/tags" Target="../tags/tag6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wmf"/><Relationship Id="rId3"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89.png"/><Relationship Id="rId5" Type="http://schemas.openxmlformats.org/officeDocument/2006/relationships/image" Target="../media/image88.png"/><Relationship Id="rId1" Type="http://schemas.openxmlformats.org/officeDocument/2006/relationships/tags" Target="../tags/tag69.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 Type="http://schemas.openxmlformats.org/officeDocument/2006/relationships/tags" Target="../tags/tag70.xml"/><Relationship Id="rId2" Type="http://schemas.openxmlformats.org/officeDocument/2006/relationships/tags" Target="../tags/tag7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1" Type="http://schemas.openxmlformats.org/officeDocument/2006/relationships/image" Target="../media/image104.png"/><Relationship Id="rId12" Type="http://schemas.openxmlformats.org/officeDocument/2006/relationships/image" Target="../media/image105.png"/><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90.png"/><Relationship Id="rId9" Type="http://schemas.openxmlformats.org/officeDocument/2006/relationships/image" Target="../media/image102.png"/><Relationship Id="rId10"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playlist?list=PLZHQObOWTQDPD3MizzM2xVFitgF8hE_ab" TargetMode="External"/></Relationships>
</file>

<file path=ppt/slides/_rels/slide54.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oleObject" Target="../embeddings/oleObject5.bin"/><Relationship Id="rId13" Type="http://schemas.openxmlformats.org/officeDocument/2006/relationships/image" Target="../media/image110.png"/><Relationship Id="rId14" Type="http://schemas.openxmlformats.org/officeDocument/2006/relationships/oleObject" Target="../embeddings/oleObject6.bin"/><Relationship Id="rId15" Type="http://schemas.openxmlformats.org/officeDocument/2006/relationships/image" Target="../media/image111.png"/><Relationship Id="rId16" Type="http://schemas.openxmlformats.org/officeDocument/2006/relationships/oleObject" Target="../embeddings/oleObject7.bin"/><Relationship Id="rId17" Type="http://schemas.openxmlformats.org/officeDocument/2006/relationships/image" Target="../media/image112.png"/><Relationship Id="rId18" Type="http://schemas.openxmlformats.org/officeDocument/2006/relationships/oleObject" Target="../embeddings/oleObject8.bin"/><Relationship Id="rId19" Type="http://schemas.openxmlformats.org/officeDocument/2006/relationships/image" Target="../media/image113.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06.png"/><Relationship Id="rId6" Type="http://schemas.openxmlformats.org/officeDocument/2006/relationships/oleObject" Target="../embeddings/oleObject2.bin"/><Relationship Id="rId7" Type="http://schemas.openxmlformats.org/officeDocument/2006/relationships/image" Target="../media/image107.png"/><Relationship Id="rId8" Type="http://schemas.openxmlformats.org/officeDocument/2006/relationships/oleObject" Target="../embeddings/oleObject3.bin"/><Relationship Id="rId9" Type="http://schemas.openxmlformats.org/officeDocument/2006/relationships/image" Target="../media/image108.png"/><Relationship Id="rId10"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9" Type="http://schemas.openxmlformats.org/officeDocument/2006/relationships/tags" Target="../tags/tag89.xml"/><Relationship Id="rId20" Type="http://schemas.openxmlformats.org/officeDocument/2006/relationships/image" Target="../media/image122.png"/><Relationship Id="rId21" Type="http://schemas.openxmlformats.org/officeDocument/2006/relationships/image" Target="../media/image123.png"/><Relationship Id="rId10" Type="http://schemas.openxmlformats.org/officeDocument/2006/relationships/slideLayout" Target="../slideLayouts/slideLayout2.xml"/><Relationship Id="rId11" Type="http://schemas.openxmlformats.org/officeDocument/2006/relationships/notesSlide" Target="../notesSlides/notesSlide16.xml"/><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1.x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tags" Target="../tags/tag86.xml"/><Relationship Id="rId7" Type="http://schemas.openxmlformats.org/officeDocument/2006/relationships/tags" Target="../tags/tag87.xml"/><Relationship Id="rId8" Type="http://schemas.openxmlformats.org/officeDocument/2006/relationships/tags" Target="../tags/tag88.xml"/></Relationships>
</file>

<file path=ppt/slides/_rels/slide56.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02.png"/><Relationship Id="rId15" Type="http://schemas.openxmlformats.org/officeDocument/2006/relationships/image" Target="../media/image129.png"/><Relationship Id="rId1" Type="http://schemas.openxmlformats.org/officeDocument/2006/relationships/tags" Target="../tags/tag90.xml"/><Relationship Id="rId2" Type="http://schemas.openxmlformats.org/officeDocument/2006/relationships/tags" Target="../tags/tag91.xml"/><Relationship Id="rId3" Type="http://schemas.openxmlformats.org/officeDocument/2006/relationships/tags" Target="../tags/tag92.xml"/><Relationship Id="rId4" Type="http://schemas.openxmlformats.org/officeDocument/2006/relationships/tags" Target="../tags/tag93.xml"/><Relationship Id="rId5" Type="http://schemas.openxmlformats.org/officeDocument/2006/relationships/tags" Target="../tags/tag94.xml"/><Relationship Id="rId6" Type="http://schemas.openxmlformats.org/officeDocument/2006/relationships/tags" Target="../tags/tag95.xml"/><Relationship Id="rId7" Type="http://schemas.openxmlformats.org/officeDocument/2006/relationships/tags" Target="../tags/tag96.xml"/><Relationship Id="rId8" Type="http://schemas.openxmlformats.org/officeDocument/2006/relationships/slideLayout" Target="../slideLayouts/slideLayout2.xml"/><Relationship Id="rId9" Type="http://schemas.openxmlformats.org/officeDocument/2006/relationships/image" Target="../media/image124.png"/><Relationship Id="rId10"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tags" Target="../tags/tag99.xml"/><Relationship Id="rId4" Type="http://schemas.openxmlformats.org/officeDocument/2006/relationships/slideLayout" Target="../slideLayouts/slideLayout2.xml"/><Relationship Id="rId5" Type="http://schemas.openxmlformats.org/officeDocument/2006/relationships/notesSlide" Target="../notesSlides/notesSlide17.xml"/><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1" Type="http://schemas.openxmlformats.org/officeDocument/2006/relationships/tags" Target="../tags/tag97.xml"/><Relationship Id="rId2" Type="http://schemas.openxmlformats.org/officeDocument/2006/relationships/tags" Target="../tags/tag9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33.png"/><Relationship Id="rId1" Type="http://schemas.openxmlformats.org/officeDocument/2006/relationships/tags" Target="../tags/tag100.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34.png"/><Relationship Id="rId5" Type="http://schemas.openxmlformats.org/officeDocument/2006/relationships/oleObject" Target="../embeddings/oleObject10.bin"/><Relationship Id="rId6" Type="http://schemas.openxmlformats.org/officeDocument/2006/relationships/image" Target="../media/image135.png"/><Relationship Id="rId7" Type="http://schemas.openxmlformats.org/officeDocument/2006/relationships/oleObject" Target="../embeddings/oleObject11.bin"/><Relationship Id="rId8" Type="http://schemas.openxmlformats.org/officeDocument/2006/relationships/image" Target="../media/image13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61.xml.rels><?xml version="1.0" encoding="UTF-8" standalone="yes"?>
<Relationships xmlns="http://schemas.openxmlformats.org/package/2006/relationships"><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 Type="http://schemas.openxmlformats.org/officeDocument/2006/relationships/tags" Target="../tags/tag101.xml"/><Relationship Id="rId2" Type="http://schemas.openxmlformats.org/officeDocument/2006/relationships/tags" Target="../tags/tag102.xml"/><Relationship Id="rId3" Type="http://schemas.openxmlformats.org/officeDocument/2006/relationships/tags" Target="../tags/tag103.xml"/><Relationship Id="rId4" Type="http://schemas.openxmlformats.org/officeDocument/2006/relationships/tags" Target="../tags/tag104.xml"/><Relationship Id="rId5" Type="http://schemas.openxmlformats.org/officeDocument/2006/relationships/tags" Target="../tags/tag105.xml"/><Relationship Id="rId6" Type="http://schemas.openxmlformats.org/officeDocument/2006/relationships/slideLayout" Target="../slideLayouts/slideLayout2.xml"/><Relationship Id="rId7" Type="http://schemas.openxmlformats.org/officeDocument/2006/relationships/notesSlide" Target="../notesSlides/notesSlide19.xml"/><Relationship Id="rId8" Type="http://schemas.openxmlformats.org/officeDocument/2006/relationships/image" Target="../media/image71.png"/><Relationship Id="rId9" Type="http://schemas.openxmlformats.org/officeDocument/2006/relationships/image" Target="../media/image138.png"/><Relationship Id="rId10" Type="http://schemas.openxmlformats.org/officeDocument/2006/relationships/image" Target="../media/image139.png"/></Relationships>
</file>

<file path=ppt/slides/_rels/slide62.xml.rels><?xml version="1.0" encoding="UTF-8" standalone="yes"?>
<Relationships xmlns="http://schemas.openxmlformats.org/package/2006/relationships"><Relationship Id="rId9" Type="http://schemas.openxmlformats.org/officeDocument/2006/relationships/tags" Target="../tags/tag114.xml"/><Relationship Id="rId20" Type="http://schemas.openxmlformats.org/officeDocument/2006/relationships/image" Target="../media/image129.png"/><Relationship Id="rId10" Type="http://schemas.openxmlformats.org/officeDocument/2006/relationships/slideLayout" Target="../slideLayouts/slideLayout2.xml"/><Relationship Id="rId11" Type="http://schemas.openxmlformats.org/officeDocument/2006/relationships/notesSlide" Target="../notesSlides/notesSlide20.xml"/><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27.png"/><Relationship Id="rId18" Type="http://schemas.openxmlformats.org/officeDocument/2006/relationships/image" Target="../media/image128.png"/><Relationship Id="rId19" Type="http://schemas.openxmlformats.org/officeDocument/2006/relationships/image" Target="../media/image102.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s>
</file>

<file path=ppt/slides/_rels/slide63.xml.rels><?xml version="1.0" encoding="UTF-8" standalone="yes"?>
<Relationships xmlns="http://schemas.openxmlformats.org/package/2006/relationships"><Relationship Id="rId9" Type="http://schemas.openxmlformats.org/officeDocument/2006/relationships/tags" Target="../tags/tag123.xml"/><Relationship Id="rId20" Type="http://schemas.openxmlformats.org/officeDocument/2006/relationships/image" Target="../media/image154.png"/><Relationship Id="rId21" Type="http://schemas.openxmlformats.org/officeDocument/2006/relationships/image" Target="../media/image155.png"/><Relationship Id="rId10" Type="http://schemas.openxmlformats.org/officeDocument/2006/relationships/tags" Target="../tags/tag124.xml"/><Relationship Id="rId11" Type="http://schemas.openxmlformats.org/officeDocument/2006/relationships/slideLayout" Target="../slideLayouts/slideLayout2.xml"/><Relationship Id="rId12" Type="http://schemas.openxmlformats.org/officeDocument/2006/relationships/notesSlide" Target="../notesSlides/notesSlide21.xml"/><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45.png"/><Relationship Id="rId17" Type="http://schemas.openxmlformats.org/officeDocument/2006/relationships/image" Target="../media/image148.png"/><Relationship Id="rId18" Type="http://schemas.openxmlformats.org/officeDocument/2006/relationships/image" Target="../media/image152.png"/><Relationship Id="rId19" Type="http://schemas.openxmlformats.org/officeDocument/2006/relationships/image" Target="../media/image153.png"/><Relationship Id="rId1" Type="http://schemas.openxmlformats.org/officeDocument/2006/relationships/tags" Target="../tags/tag115.xml"/><Relationship Id="rId2" Type="http://schemas.openxmlformats.org/officeDocument/2006/relationships/tags" Target="../tags/tag116.xml"/><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tags" Target="../tags/tag120.xml"/><Relationship Id="rId7" Type="http://schemas.openxmlformats.org/officeDocument/2006/relationships/tags" Target="../tags/tag121.xml"/><Relationship Id="rId8" Type="http://schemas.openxmlformats.org/officeDocument/2006/relationships/tags" Target="../tags/tag122.xml"/></Relationships>
</file>

<file path=ppt/slides/_rels/slide64.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tags" Target="../tags/tag129.xml"/><Relationship Id="rId6" Type="http://schemas.openxmlformats.org/officeDocument/2006/relationships/slideLayout" Target="../slideLayouts/slideLayout2.xml"/><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2.png"/><Relationship Id="rId11" Type="http://schemas.openxmlformats.org/officeDocument/2006/relationships/image" Target="../media/image159.png"/><Relationship Id="rId1" Type="http://schemas.openxmlformats.org/officeDocument/2006/relationships/tags" Target="../tags/tag125.xml"/><Relationship Id="rId2" Type="http://schemas.openxmlformats.org/officeDocument/2006/relationships/tags" Target="../tags/tag1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tags" Target="../tags/tag132.xml"/><Relationship Id="rId4" Type="http://schemas.openxmlformats.org/officeDocument/2006/relationships/tags" Target="../tags/tag133.xml"/><Relationship Id="rId5" Type="http://schemas.openxmlformats.org/officeDocument/2006/relationships/slideLayout" Target="../slideLayouts/slideLayout2.xml"/><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 Type="http://schemas.openxmlformats.org/officeDocument/2006/relationships/tags" Target="../tags/tag130.xml"/><Relationship Id="rId2" Type="http://schemas.openxmlformats.org/officeDocument/2006/relationships/tags" Target="../tags/tag1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smtClean="0"/>
          </a:p>
          <a:p>
            <a:r>
              <a:rPr lang="en-US" sz="2400" dirty="0" smtClean="0"/>
              <a:t>HW </a:t>
            </a:r>
            <a:r>
              <a:rPr lang="en-US" sz="2400" dirty="0" smtClean="0"/>
              <a:t>6 on reinforcement learning is due </a:t>
            </a:r>
            <a:r>
              <a:rPr lang="en-US" sz="2400" dirty="0" smtClean="0"/>
              <a:t>tonight</a:t>
            </a:r>
            <a:endParaRPr lang="en-US" sz="2400" dirty="0" smtClean="0"/>
          </a:p>
          <a:p>
            <a:r>
              <a:rPr lang="en-US" sz="2400" dirty="0" smtClean="0"/>
              <a:t>The order of the “Perceptron” and “Generate a Novel” </a:t>
            </a:r>
            <a:r>
              <a:rPr lang="en-US" sz="2400" dirty="0" err="1" smtClean="0"/>
              <a:t>homeworks</a:t>
            </a:r>
            <a:r>
              <a:rPr lang="en-US" sz="2400" dirty="0" smtClean="0"/>
              <a:t> have been swapped to better align with lecture schedule.</a:t>
            </a:r>
          </a:p>
          <a:p>
            <a:r>
              <a:rPr lang="en-US" sz="2400" dirty="0" smtClean="0"/>
              <a:t>Perceptron HW is due Nov 12</a:t>
            </a:r>
          </a:p>
          <a:p>
            <a:r>
              <a:rPr lang="en-US" sz="2400" dirty="0" smtClean="0"/>
              <a:t>Generate a Novel HW is due Nov 19</a:t>
            </a:r>
          </a:p>
          <a:p>
            <a:endParaRPr lang="en-US" sz="2400" dirty="0"/>
          </a:p>
          <a:p>
            <a:r>
              <a:rPr lang="en-US" sz="2400" dirty="0" smtClean="0"/>
              <a:t>Remember to vote today (polls open until 8pm)</a:t>
            </a:r>
          </a:p>
          <a:p>
            <a:endParaRPr lang="en-US" sz="2400" dirty="0"/>
          </a:p>
          <a:p>
            <a:endParaRPr lang="en-US" sz="2000" dirty="0"/>
          </a:p>
        </p:txBody>
      </p:sp>
    </p:spTree>
    <p:extLst>
      <p:ext uri="{BB962C8B-B14F-4D97-AF65-F5344CB8AC3E}">
        <p14:creationId xmlns:p14="http://schemas.microsoft.com/office/powerpoint/2010/main" val="19127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a:t>
            </a:r>
            <a:r>
              <a:rPr lang="en-US" dirty="0" smtClean="0"/>
              <a:t>Bayes and </a:t>
            </a:r>
            <a:r>
              <a:rPr lang="en-US" dirty="0" err="1" smtClean="0"/>
              <a:t>Perceptrons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2308324"/>
          </a:xfrm>
          <a:prstGeom prst="rect">
            <a:avLst/>
          </a:prstGeom>
          <a:noFill/>
        </p:spPr>
        <p:txBody>
          <a:bodyPr wrap="square" rtlCol="0">
            <a:spAutoFit/>
          </a:bodyPr>
          <a:lstStyle/>
          <a:p>
            <a:pPr algn="ctr"/>
            <a:r>
              <a:rPr lang="en-US" sz="2400" dirty="0" smtClean="0">
                <a:solidFill>
                  <a:srgbClr val="FF0000"/>
                </a:solidFill>
              </a:rPr>
              <a:t>Read AIMA Section 20.1</a:t>
            </a:r>
          </a:p>
          <a:p>
            <a:pPr algn="ctr"/>
            <a:r>
              <a:rPr lang="en-US" sz="2400" dirty="0">
                <a:solidFill>
                  <a:srgbClr val="FF0000"/>
                </a:solidFill>
              </a:rPr>
              <a:t>Read </a:t>
            </a:r>
            <a:r>
              <a:rPr lang="en-US" sz="2400" dirty="0" smtClean="0">
                <a:solidFill>
                  <a:srgbClr val="FF0000"/>
                </a:solidFill>
              </a:rPr>
              <a:t>AIMA </a:t>
            </a:r>
            <a:r>
              <a:rPr lang="en-US" sz="2400" dirty="0">
                <a:solidFill>
                  <a:srgbClr val="FF0000"/>
                </a:solidFill>
              </a:rPr>
              <a:t>Section 18.6.3</a:t>
            </a:r>
          </a:p>
          <a:p>
            <a:pPr algn="ctr"/>
            <a:r>
              <a:rPr lang="en-US" sz="2400" dirty="0" smtClean="0">
                <a:solidFill>
                  <a:srgbClr val="FF0000"/>
                </a:solidFill>
              </a:rPr>
              <a:t>Read </a:t>
            </a:r>
            <a:r>
              <a:rPr lang="en-US" sz="2400" dirty="0" smtClean="0">
                <a:solidFill>
                  <a:srgbClr val="FF0000"/>
                </a:solidFill>
                <a:hlinkClick r:id="rId4"/>
              </a:rPr>
              <a:t>Chapter </a:t>
            </a:r>
            <a:r>
              <a:rPr lang="en-US" sz="2400" dirty="0">
                <a:solidFill>
                  <a:srgbClr val="FF0000"/>
                </a:solidFill>
                <a:hlinkClick r:id="rId4"/>
              </a:rPr>
              <a:t>1</a:t>
            </a:r>
          </a:p>
          <a:p>
            <a:pPr algn="ctr"/>
            <a:r>
              <a:rPr lang="en-US" sz="2400" dirty="0">
                <a:solidFill>
                  <a:srgbClr val="FF0000"/>
                </a:solidFill>
                <a:hlinkClick r:id="rId4"/>
              </a:rPr>
              <a:t>Of Nielsen’s “Neural Networks and Deep Learning”</a:t>
            </a:r>
            <a:endParaRPr lang="en-US" sz="2400" dirty="0"/>
          </a:p>
          <a:p>
            <a:pPr algn="ctr"/>
            <a:r>
              <a:rPr lang="en-US" sz="2400" dirty="0" smtClean="0">
                <a:solidFill>
                  <a:srgbClr val="FF0000"/>
                </a:solidFill>
              </a:rPr>
              <a:t> </a:t>
            </a:r>
            <a:endParaRPr lang="en-US" sz="2400" dirty="0"/>
          </a:p>
        </p:txBody>
      </p:sp>
    </p:spTree>
    <p:extLst>
      <p:ext uri="{BB962C8B-B14F-4D97-AF65-F5344CB8AC3E}">
        <p14:creationId xmlns:p14="http://schemas.microsoft.com/office/powerpoint/2010/main" val="229972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474115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Bayes and </a:t>
            </a:r>
            <a:r>
              <a:rPr lang="en-US" sz="2800" dirty="0" err="1" smtClean="0"/>
              <a:t>Perceptrons</a:t>
            </a:r>
            <a:endParaRPr lang="en-US" sz="2800" dirty="0" smtClean="0"/>
          </a:p>
        </p:txBody>
      </p:sp>
    </p:spTree>
    <p:extLst>
      <p:ext uri="{BB962C8B-B14F-4D97-AF65-F5344CB8AC3E}">
        <p14:creationId xmlns:p14="http://schemas.microsoft.com/office/powerpoint/2010/main" val="2017071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smtClean="0">
                <a:latin typeface="Courier New" pitchFamily="49" charset="0"/>
              </a:rPr>
              <a:t>seems     </a:t>
            </a:r>
            <a:r>
              <a:rPr lang="en-US" dirty="0">
                <a:latin typeface="Courier New" pitchFamily="49" charset="0"/>
              </a:rPr>
              <a:t>: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smtClean="0">
                <a:latin typeface="Courier New" pitchFamily="49" charset="0"/>
              </a:rPr>
              <a:t>Credit  </a:t>
            </a:r>
            <a:r>
              <a:rPr lang="en-US" dirty="0">
                <a:latin typeface="Courier New" pitchFamily="49" charset="0"/>
              </a:rPr>
              <a:t>: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325173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Review: Spam Classification</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smtClean="0">
                <a:solidFill>
                  <a:srgbClr val="FF0000"/>
                </a:solidFill>
              </a:rPr>
              <a:t>Read AIMA  - Section 18.6.3</a:t>
            </a:r>
          </a:p>
          <a:p>
            <a:pPr algn="ctr"/>
            <a:r>
              <a:rPr lang="en-US" sz="2400" dirty="0" smtClean="0">
                <a:solidFill>
                  <a:srgbClr val="FF0000"/>
                </a:solidFill>
              </a:rPr>
              <a:t>And </a:t>
            </a:r>
            <a:r>
              <a:rPr lang="en-US" sz="2400" dirty="0">
                <a:solidFill>
                  <a:srgbClr val="FF0000"/>
                </a:solidFill>
              </a:rPr>
              <a:t> </a:t>
            </a:r>
            <a:r>
              <a:rPr lang="en-US" sz="2400" dirty="0">
                <a:solidFill>
                  <a:srgbClr val="FF0000"/>
                </a:solidFill>
                <a:hlinkClick r:id="rId4"/>
              </a:rPr>
              <a:t>Chapter 1</a:t>
            </a:r>
          </a:p>
          <a:p>
            <a:pPr algn="ctr"/>
            <a:r>
              <a:rPr lang="en-US" sz="2400" dirty="0" smtClean="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928156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Error-Driven Classification</a:t>
            </a: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extLst>
      <p:ext uri="{BB962C8B-B14F-4D97-AF65-F5344CB8AC3E}">
        <p14:creationId xmlns:p14="http://schemas.microsoft.com/office/powerpoint/2010/main" val="1305342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smtClean="0"/>
              <a:t>Problem: there’s still spam in your inbox</a:t>
            </a:r>
          </a:p>
          <a:p>
            <a:pPr eaLnBrk="1" hangingPunct="1">
              <a:lnSpc>
                <a:spcPct val="80000"/>
              </a:lnSpc>
            </a:pPr>
            <a:endParaRPr lang="en-US" sz="2800" dirty="0" smtClean="0"/>
          </a:p>
          <a:p>
            <a:pPr eaLnBrk="1" hangingPunct="1">
              <a:lnSpc>
                <a:spcPct val="80000"/>
              </a:lnSpc>
            </a:pPr>
            <a:r>
              <a:rPr lang="en-US" sz="2800" dirty="0" smtClean="0"/>
              <a:t>Need more </a:t>
            </a:r>
            <a:r>
              <a:rPr lang="en-US" sz="2800" dirty="0" smtClean="0">
                <a:solidFill>
                  <a:srgbClr val="C00000"/>
                </a:solidFill>
              </a:rPr>
              <a:t>features</a:t>
            </a:r>
            <a:r>
              <a:rPr lang="en-US" sz="2800" dirty="0" smtClean="0"/>
              <a:t> – words aren’t enough!</a:t>
            </a:r>
          </a:p>
          <a:p>
            <a:pPr lvl="1" eaLnBrk="1" hangingPunct="1">
              <a:lnSpc>
                <a:spcPct val="80000"/>
              </a:lnSpc>
            </a:pPr>
            <a:r>
              <a:rPr lang="en-US" sz="2400" dirty="0" smtClean="0"/>
              <a:t>Have you emailed the sender before?</a:t>
            </a:r>
          </a:p>
          <a:p>
            <a:pPr lvl="1" eaLnBrk="1" hangingPunct="1">
              <a:lnSpc>
                <a:spcPct val="80000"/>
              </a:lnSpc>
            </a:pPr>
            <a:r>
              <a:rPr lang="en-US" sz="2400" dirty="0" smtClean="0"/>
              <a:t>Have 1M other people just gotten the same email?</a:t>
            </a:r>
          </a:p>
          <a:p>
            <a:pPr lvl="1" eaLnBrk="1" hangingPunct="1">
              <a:lnSpc>
                <a:spcPct val="80000"/>
              </a:lnSpc>
            </a:pPr>
            <a:r>
              <a:rPr lang="en-US" sz="2400" dirty="0" smtClean="0"/>
              <a:t>Is the sending information consistent? </a:t>
            </a:r>
          </a:p>
          <a:p>
            <a:pPr lvl="1" eaLnBrk="1" hangingPunct="1">
              <a:lnSpc>
                <a:spcPct val="80000"/>
              </a:lnSpc>
            </a:pPr>
            <a:r>
              <a:rPr lang="en-US" sz="2400" dirty="0" smtClean="0"/>
              <a:t>Is the email in ALL CAPS?</a:t>
            </a:r>
          </a:p>
          <a:p>
            <a:pPr lvl="1" eaLnBrk="1" hangingPunct="1">
              <a:lnSpc>
                <a:spcPct val="80000"/>
              </a:lnSpc>
            </a:pPr>
            <a:r>
              <a:rPr lang="en-US" sz="2400" dirty="0" smtClean="0"/>
              <a:t>Do inline URLs point where they say they point?</a:t>
            </a:r>
          </a:p>
          <a:p>
            <a:pPr lvl="1" eaLnBrk="1" hangingPunct="1">
              <a:lnSpc>
                <a:spcPct val="80000"/>
              </a:lnSpc>
            </a:pPr>
            <a:r>
              <a:rPr lang="en-US" sz="2400" dirty="0" smtClean="0"/>
              <a:t>Does the email address you by (your) name?</a:t>
            </a:r>
          </a:p>
          <a:p>
            <a:pPr eaLnBrk="1" hangingPunct="1">
              <a:lnSpc>
                <a:spcPct val="80000"/>
              </a:lnSpc>
            </a:pPr>
            <a:endParaRPr lang="en-US" sz="2800" dirty="0" smtClean="0"/>
          </a:p>
          <a:p>
            <a:pPr eaLnBrk="1" hangingPunct="1">
              <a:lnSpc>
                <a:spcPct val="80000"/>
              </a:lnSpc>
            </a:pPr>
            <a:r>
              <a:rPr lang="en-US" sz="2800" dirty="0" smtClean="0"/>
              <a:t>Naïve </a:t>
            </a:r>
            <a:r>
              <a:rPr lang="en-US" sz="2800" dirty="0" err="1" smtClean="0"/>
              <a:t>Bayes</a:t>
            </a:r>
            <a:r>
              <a:rPr lang="en-US" sz="2800" dirty="0" smtClean="0"/>
              <a:t> models can incorporate a variety of features, but tend to do best in homogeneous cases (e.g. all features are word occurrences)</a:t>
            </a:r>
          </a:p>
          <a:p>
            <a:pPr eaLnBrk="1" hangingPunct="1">
              <a:lnSpc>
                <a:spcPct val="80000"/>
              </a:lnSpc>
            </a:pPr>
            <a:endParaRPr lang="en-US" sz="2800" dirty="0" smtClean="0"/>
          </a:p>
        </p:txBody>
      </p:sp>
    </p:spTree>
    <p:extLst>
      <p:ext uri="{BB962C8B-B14F-4D97-AF65-F5344CB8AC3E}">
        <p14:creationId xmlns:p14="http://schemas.microsoft.com/office/powerpoint/2010/main" val="1165682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extLst>
      <p:ext uri="{BB962C8B-B14F-4D97-AF65-F5344CB8AC3E}">
        <p14:creationId xmlns:p14="http://schemas.microsoft.com/office/powerpoint/2010/main" val="1403820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18891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smtClean="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smtClean="0"/>
              <a:t>In the space of feature vectors</a:t>
            </a:r>
          </a:p>
          <a:p>
            <a:pPr lvl="1" eaLnBrk="1" hangingPunct="1"/>
            <a:r>
              <a:rPr lang="en-US" sz="2400" dirty="0" smtClean="0"/>
              <a:t>Examples are points</a:t>
            </a:r>
          </a:p>
          <a:p>
            <a:pPr lvl="1" eaLnBrk="1" hangingPunct="1"/>
            <a:r>
              <a:rPr lang="en-US" sz="2400" dirty="0" smtClean="0"/>
              <a:t>Any weight vector is a </a:t>
            </a:r>
            <a:r>
              <a:rPr lang="en-US" sz="2400" dirty="0" err="1" smtClean="0"/>
              <a:t>hyperplane</a:t>
            </a:r>
            <a:endParaRPr lang="en-US" sz="2400" dirty="0" smtClean="0"/>
          </a:p>
          <a:p>
            <a:pPr lvl="1" eaLnBrk="1" hangingPunct="1"/>
            <a:r>
              <a:rPr lang="en-US" sz="2400" dirty="0" smtClean="0"/>
              <a:t>One side corresponds to Y=+1</a:t>
            </a:r>
          </a:p>
          <a:p>
            <a:pPr lvl="1" eaLnBrk="1" hangingPunct="1"/>
            <a:r>
              <a:rPr lang="en-US" sz="2400" dirty="0" smtClean="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latin typeface="Calibri"/>
                <a:cs typeface="Calibri"/>
              </a:rPr>
              <a:t>Review: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Updates</a:t>
            </a:r>
            <a:endParaRPr lang="en-US" dirty="0"/>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r>
              <a:rPr lang="en-US" sz="2400" dirty="0" smtClean="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3Blue1Brown</a:t>
            </a:r>
            <a:endParaRPr lang="en-US" dirty="0"/>
          </a:p>
        </p:txBody>
      </p:sp>
      <p:sp>
        <p:nvSpPr>
          <p:cNvPr id="3" name="Content Placeholder 2"/>
          <p:cNvSpPr>
            <a:spLocks noGrp="1"/>
          </p:cNvSpPr>
          <p:nvPr>
            <p:ph idx="1"/>
          </p:nvPr>
        </p:nvSpPr>
        <p:spPr/>
        <p:txBody>
          <a:bodyPr/>
          <a:lstStyle/>
          <a:p>
            <a:r>
              <a:rPr lang="en-US" dirty="0" smtClean="0"/>
              <a:t>Need a refresher on linear algebra topics like vector addition and matrix multiplication?</a:t>
            </a:r>
          </a:p>
          <a:p>
            <a:r>
              <a:rPr lang="en-US" dirty="0" smtClean="0"/>
              <a:t>I recommend the wonderful YouTube series by Grant Sanderson.  His channel is called 3Blue1Brown.</a:t>
            </a:r>
          </a:p>
          <a:p>
            <a:r>
              <a:rPr lang="en-US" dirty="0" smtClean="0"/>
              <a:t>Grant gives intuitive visual tutorials to a ton of math concepts </a:t>
            </a:r>
          </a:p>
          <a:p>
            <a:r>
              <a:rPr lang="en-US" dirty="0" smtClean="0"/>
              <a:t>Here is his “Essence of Linear Algebra” series:</a:t>
            </a:r>
          </a:p>
          <a:p>
            <a:pPr lvl="1"/>
            <a:r>
              <a:rPr lang="en-US" dirty="0">
                <a:hlinkClick r:id="rId2"/>
              </a:rPr>
              <a:t>https://</a:t>
            </a:r>
            <a:r>
              <a:rPr lang="en-US" dirty="0" smtClean="0">
                <a:hlinkClick r:id="rId2"/>
              </a:rPr>
              <a:t>www.youtube.com/playlist?list=PLZHQObOWTQDPD3MizzM2xVFitgF8hE_ab</a:t>
            </a:r>
            <a:r>
              <a:rPr lang="en-US" dirty="0" smtClean="0"/>
              <a:t> </a:t>
            </a:r>
            <a:endParaRPr lang="en-US" dirty="0"/>
          </a:p>
        </p:txBody>
      </p:sp>
    </p:spTree>
    <p:extLst>
      <p:ext uri="{BB962C8B-B14F-4D97-AF65-F5344CB8AC3E}">
        <p14:creationId xmlns:p14="http://schemas.microsoft.com/office/powerpoint/2010/main" val="12324871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smtClean="0"/>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smtClean="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4137" name="Photo Editor Photo" r:id="rId4" imgW="4791744" imgH="3742857" progId="MSPhotoEd.3">
                  <p:embed/>
                </p:oleObj>
              </mc:Choice>
              <mc:Fallback>
                <p:oleObj name="Photo Editor Photo" r:id="rId4" imgW="4791744" imgH="3742857" progId="MSPhotoEd.3">
                  <p:embed/>
                  <p:pic>
                    <p:nvPicPr>
                      <p:cNvPr id="0" name=""/>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4138" name="Photo Editor Photo" r:id="rId6" imgW="4753639" imgH="3704762" progId="MSPhotoEd.3">
                  <p:embed/>
                </p:oleObj>
              </mc:Choice>
              <mc:Fallback>
                <p:oleObj name="Photo Editor Photo" r:id="rId6" imgW="4753639" imgH="3704762" progId="MSPhotoEd.3">
                  <p:embed/>
                  <p:pic>
                    <p:nvPicPr>
                      <p:cNvPr id="0" name=""/>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4139" name="Photo Editor Photo" r:id="rId8" imgW="4753639" imgH="3780952" progId="MSPhotoEd.3">
                  <p:embed/>
                </p:oleObj>
              </mc:Choice>
              <mc:Fallback>
                <p:oleObj name="Photo Editor Photo" r:id="rId8" imgW="4753639" imgH="3780952" progId="MSPhotoEd.3">
                  <p:embed/>
                  <p:pic>
                    <p:nvPicPr>
                      <p:cNvPr id="0" name=""/>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4140" name="Photo Editor Photo" r:id="rId10" imgW="4904762" imgH="3761905" progId="MSPhotoEd.3">
                  <p:embed/>
                </p:oleObj>
              </mc:Choice>
              <mc:Fallback>
                <p:oleObj name="Photo Editor Photo" r:id="rId10" imgW="4904762" imgH="3761905" progId="MSPhotoEd.3">
                  <p:embed/>
                  <p:pic>
                    <p:nvPicPr>
                      <p:cNvPr id="0" name=""/>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4141" name="Photo Editor Photo" r:id="rId12" imgW="4944165" imgH="3742857" progId="MSPhotoEd.3">
                  <p:embed/>
                </p:oleObj>
              </mc:Choice>
              <mc:Fallback>
                <p:oleObj name="Photo Editor Photo" r:id="rId12" imgW="4944165" imgH="3742857" progId="MSPhotoEd.3">
                  <p:embed/>
                  <p:pic>
                    <p:nvPicPr>
                      <p:cNvPr id="0" name=""/>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4142" name="Photo Editor Photo" r:id="rId14" imgW="4847619" imgH="3780952" progId="MSPhotoEd.3">
                  <p:embed/>
                </p:oleObj>
              </mc:Choice>
              <mc:Fallback>
                <p:oleObj name="Photo Editor Photo" r:id="rId14" imgW="4847619" imgH="3780952" progId="MSPhotoEd.3">
                  <p:embed/>
                  <p:pic>
                    <p:nvPicPr>
                      <p:cNvPr id="0" name=""/>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4143" name="Photo Editor Photo" r:id="rId16" imgW="4715533" imgH="3666667" progId="MSPhotoEd.3">
                  <p:embed/>
                </p:oleObj>
              </mc:Choice>
              <mc:Fallback>
                <p:oleObj name="Photo Editor Photo" r:id="rId16" imgW="4715533" imgH="3666667" progId="MSPhotoEd.3">
                  <p:embed/>
                  <p:pic>
                    <p:nvPicPr>
                      <p:cNvPr id="0" name=""/>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4144" name="Photo Editor Photo" r:id="rId18" imgW="4657143" imgH="3742857" progId="MSPhotoEd.3">
                  <p:embed/>
                </p:oleObj>
              </mc:Choice>
              <mc:Fallback>
                <p:oleObj name="Photo Editor Photo" r:id="rId18" imgW="4657143" imgH="3742857" progId="MSPhotoEd.3">
                  <p:embed/>
                  <p:pic>
                    <p:nvPicPr>
                      <p:cNvPr id="0" name=""/>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36"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37"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38"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pPr eaLnBrk="1" hangingPunct="1"/>
            <a:r>
              <a:rPr lang="en-US" sz="2000" dirty="0" smtClean="0"/>
              <a:t>MIRA*: choose 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smtClean="0"/>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extLst>
      <p:ext uri="{BB962C8B-B14F-4D97-AF65-F5344CB8AC3E}">
        <p14:creationId xmlns:p14="http://schemas.microsoft.com/office/powerpoint/2010/main" val="241889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52784</TotalTime>
  <Words>5772</Words>
  <Application>Microsoft Macintosh PowerPoint</Application>
  <PresentationFormat>Widescreen</PresentationFormat>
  <Paragraphs>990</Paragraphs>
  <Slides>67</Slides>
  <Notes>22</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Calibri</vt:lpstr>
      <vt:lpstr>Courier New</vt:lpstr>
      <vt:lpstr>Helvetica</vt:lpstr>
      <vt:lpstr>Mangal</vt:lpstr>
      <vt:lpstr>Symbol</vt:lpstr>
      <vt:lpstr>Verdana</vt:lpstr>
      <vt:lpstr>Wingdings</vt:lpstr>
      <vt:lpstr>Arial</vt:lpstr>
      <vt:lpstr>dan-berkeley-nlp-v1</vt:lpstr>
      <vt:lpstr>Photo Editor Photo</vt:lpstr>
      <vt:lpstr>Announcements</vt:lpstr>
      <vt:lpstr>PowerPoint Presentation</vt:lpstr>
      <vt:lpstr>Machine Learning</vt:lpstr>
      <vt:lpstr>Review: Spam Classification</vt:lpstr>
      <vt:lpstr>Review: Digit Recognition</vt:lpstr>
      <vt:lpstr>Review Other Classification Tasks</vt:lpstr>
      <vt:lpstr>Review: 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PowerPoint Presentation</vt:lpstr>
      <vt:lpstr>Error-Driven Classification</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2960</cp:revision>
  <cp:lastPrinted>2019-11-05T16:35:33Z</cp:lastPrinted>
  <dcterms:created xsi:type="dcterms:W3CDTF">2004-08-27T04:16:05Z</dcterms:created>
  <dcterms:modified xsi:type="dcterms:W3CDTF">2019-11-06T19:04:53Z</dcterms:modified>
</cp:coreProperties>
</file>